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notesSlides/notesSlide24.xml" ContentType="application/vnd.openxmlformats-officedocument.presentationml.notesSlide+xml"/>
  <Override PartName="/ppt/tags/tag50.xml" ContentType="application/vnd.openxmlformats-officedocument.presentationml.tags+xml"/>
  <Override PartName="/ppt/notesSlides/notesSlide2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77" r:id="rId4"/>
    <p:sldId id="2063" r:id="rId5"/>
    <p:sldId id="264" r:id="rId6"/>
    <p:sldId id="261" r:id="rId7"/>
    <p:sldId id="2062" r:id="rId8"/>
    <p:sldId id="263" r:id="rId9"/>
    <p:sldId id="2032" r:id="rId10"/>
    <p:sldId id="2036" r:id="rId11"/>
    <p:sldId id="2067" r:id="rId12"/>
    <p:sldId id="2065" r:id="rId13"/>
    <p:sldId id="2068" r:id="rId14"/>
    <p:sldId id="2070" r:id="rId15"/>
    <p:sldId id="2092" r:id="rId16"/>
    <p:sldId id="257" r:id="rId17"/>
    <p:sldId id="2064" r:id="rId18"/>
    <p:sldId id="2094" r:id="rId19"/>
    <p:sldId id="2095" r:id="rId20"/>
    <p:sldId id="2096" r:id="rId21"/>
    <p:sldId id="2107" r:id="rId22"/>
    <p:sldId id="2108" r:id="rId23"/>
    <p:sldId id="2100" r:id="rId24"/>
    <p:sldId id="2109" r:id="rId25"/>
    <p:sldId id="2098" r:id="rId26"/>
    <p:sldId id="2097" r:id="rId27"/>
    <p:sldId id="2099" r:id="rId28"/>
    <p:sldId id="2093" r:id="rId29"/>
    <p:sldId id="2102" r:id="rId30"/>
    <p:sldId id="2101" r:id="rId31"/>
    <p:sldId id="2035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84171"/>
  </p:normalViewPr>
  <p:slideViewPr>
    <p:cSldViewPr snapToGrid="0" snapToObjects="1" showGuides="1">
      <p:cViewPr varScale="1">
        <p:scale>
          <a:sx n="128" d="100"/>
          <a:sy n="128" d="100"/>
        </p:scale>
        <p:origin x="1312" y="184"/>
      </p:cViewPr>
      <p:guideLst>
        <p:guide orient="horz" pos="2116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  <a:t>2023/10/25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10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Relationship Id="rId5" Type="http://schemas.openxmlformats.org/officeDocument/2006/relationships/image" Target="../media/image22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0.pn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2.sv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image" Target="../media/image2.sv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1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基于ChatGPT的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自然语言</a:t>
            </a:r>
            <a:r>
              <a:rPr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时空数据分析系统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01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项目成员：伦天乐 苏军又 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指导老师：宋轩 范子沛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4" r="77221" b="1"/>
          <a:stretch/>
        </p:blipFill>
        <p:spPr>
          <a:xfrm>
            <a:off x="3817359" y="303397"/>
            <a:ext cx="510019" cy="57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 descr="Image">
            <a:extLst>
              <a:ext uri="{FF2B5EF4-FFF2-40B4-BE49-F238E27FC236}">
                <a16:creationId xmlns:a16="http://schemas.microsoft.com/office/drawing/2014/main" id="{3D38BB8C-31CD-B431-AD15-0F62DF18C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/>
          <a:stretch/>
        </p:blipFill>
        <p:spPr>
          <a:xfrm>
            <a:off x="4202362" y="417881"/>
            <a:ext cx="180726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7345680" y="652869"/>
              <a:ext cx="2679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ReAct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C8BF6A8-96B2-BDAA-F452-9D6D38DC9772}"/>
              </a:ext>
            </a:extLst>
          </p:cNvPr>
          <p:cNvGrpSpPr/>
          <p:nvPr/>
        </p:nvGrpSpPr>
        <p:grpSpPr>
          <a:xfrm>
            <a:off x="4981444" y="370842"/>
            <a:ext cx="5563314" cy="832519"/>
            <a:chOff x="4577090" y="292701"/>
            <a:chExt cx="5563314" cy="832519"/>
          </a:xfrm>
        </p:grpSpPr>
        <p:sp>
          <p:nvSpPr>
            <p:cNvPr id="9" name="矩形 8"/>
            <p:cNvSpPr/>
            <p:nvPr/>
          </p:nvSpPr>
          <p:spPr>
            <a:xfrm>
              <a:off x="4577090" y="292701"/>
              <a:ext cx="1085955" cy="832519"/>
            </a:xfrm>
            <a:prstGeom prst="rect">
              <a:avLst/>
            </a:prstGeom>
            <a:blipFill rotWithShape="1">
              <a:blip r:embed="rId7" cstate="screen"/>
              <a:stretch>
                <a:fillRect l="1" r="-2087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PA-文本框 6">
              <a:extLst>
                <a:ext uri="{FF2B5EF4-FFF2-40B4-BE49-F238E27FC236}">
                  <a16:creationId xmlns:a16="http://schemas.microsoft.com/office/drawing/2014/main" id="{F67E2252-F6A4-9680-EED6-9112B3ECAEC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579998" y="355218"/>
              <a:ext cx="45604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Langchain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8CF578-0A91-307B-3252-F56DC3AA2C50}"/>
              </a:ext>
            </a:extLst>
          </p:cNvPr>
          <p:cNvGrpSpPr/>
          <p:nvPr/>
        </p:nvGrpSpPr>
        <p:grpSpPr>
          <a:xfrm>
            <a:off x="692065" y="1151026"/>
            <a:ext cx="4589316" cy="2470462"/>
            <a:chOff x="802469" y="1170628"/>
            <a:chExt cx="4589316" cy="2470462"/>
          </a:xfrm>
        </p:grpSpPr>
        <p:sp>
          <p:nvSpPr>
            <p:cNvPr id="11" name="Freeform 147"/>
            <p:cNvSpPr>
              <a:spLocks noEditPoints="1"/>
            </p:cNvSpPr>
            <p:nvPr/>
          </p:nvSpPr>
          <p:spPr bwMode="auto">
            <a:xfrm>
              <a:off x="802469" y="1307848"/>
              <a:ext cx="433766" cy="431018"/>
            </a:xfrm>
            <a:custGeom>
              <a:avLst/>
              <a:gdLst>
                <a:gd name="T0" fmla="*/ 66 w 67"/>
                <a:gd name="T1" fmla="*/ 0 h 64"/>
                <a:gd name="T2" fmla="*/ 65 w 67"/>
                <a:gd name="T3" fmla="*/ 0 h 64"/>
                <a:gd name="T4" fmla="*/ 1 w 67"/>
                <a:gd name="T5" fmla="*/ 42 h 64"/>
                <a:gd name="T6" fmla="*/ 1 w 67"/>
                <a:gd name="T7" fmla="*/ 44 h 64"/>
                <a:gd name="T8" fmla="*/ 2 w 67"/>
                <a:gd name="T9" fmla="*/ 45 h 64"/>
                <a:gd name="T10" fmla="*/ 26 w 67"/>
                <a:gd name="T11" fmla="*/ 45 h 64"/>
                <a:gd name="T12" fmla="*/ 25 w 67"/>
                <a:gd name="T13" fmla="*/ 62 h 64"/>
                <a:gd name="T14" fmla="*/ 26 w 67"/>
                <a:gd name="T15" fmla="*/ 64 h 64"/>
                <a:gd name="T16" fmla="*/ 27 w 67"/>
                <a:gd name="T17" fmla="*/ 64 h 64"/>
                <a:gd name="T18" fmla="*/ 28 w 67"/>
                <a:gd name="T19" fmla="*/ 63 h 64"/>
                <a:gd name="T20" fmla="*/ 37 w 67"/>
                <a:gd name="T21" fmla="*/ 52 h 64"/>
                <a:gd name="T22" fmla="*/ 59 w 67"/>
                <a:gd name="T23" fmla="*/ 64 h 64"/>
                <a:gd name="T24" fmla="*/ 61 w 67"/>
                <a:gd name="T25" fmla="*/ 64 h 64"/>
                <a:gd name="T26" fmla="*/ 61 w 67"/>
                <a:gd name="T27" fmla="*/ 62 h 64"/>
                <a:gd name="T28" fmla="*/ 67 w 67"/>
                <a:gd name="T29" fmla="*/ 1 h 64"/>
                <a:gd name="T30" fmla="*/ 66 w 67"/>
                <a:gd name="T31" fmla="*/ 0 h 64"/>
                <a:gd name="T32" fmla="*/ 27 w 67"/>
                <a:gd name="T33" fmla="*/ 42 h 64"/>
                <a:gd name="T34" fmla="*/ 27 w 67"/>
                <a:gd name="T35" fmla="*/ 42 h 64"/>
                <a:gd name="T36" fmla="*/ 7 w 67"/>
                <a:gd name="T37" fmla="*/ 42 h 64"/>
                <a:gd name="T38" fmla="*/ 58 w 67"/>
                <a:gd name="T39" fmla="*/ 8 h 64"/>
                <a:gd name="T40" fmla="*/ 27 w 67"/>
                <a:gd name="T41" fmla="*/ 42 h 64"/>
                <a:gd name="T42" fmla="*/ 38 w 67"/>
                <a:gd name="T43" fmla="*/ 49 h 64"/>
                <a:gd name="T44" fmla="*/ 63 w 67"/>
                <a:gd name="T45" fmla="*/ 7 h 64"/>
                <a:gd name="T46" fmla="*/ 59 w 67"/>
                <a:gd name="T47" fmla="*/ 60 h 64"/>
                <a:gd name="T48" fmla="*/ 38 w 67"/>
                <a:gd name="T49" fmla="*/ 49 h 64"/>
                <a:gd name="T50" fmla="*/ 29 w 67"/>
                <a:gd name="T51" fmla="*/ 58 h 64"/>
                <a:gd name="T52" fmla="*/ 29 w 67"/>
                <a:gd name="T53" fmla="*/ 44 h 64"/>
                <a:gd name="T54" fmla="*/ 29 w 67"/>
                <a:gd name="T55" fmla="*/ 43 h 64"/>
                <a:gd name="T56" fmla="*/ 60 w 67"/>
                <a:gd name="T57" fmla="*/ 9 h 64"/>
                <a:gd name="T58" fmla="*/ 36 w 67"/>
                <a:gd name="T59" fmla="*/ 49 h 64"/>
                <a:gd name="T60" fmla="*/ 36 w 67"/>
                <a:gd name="T61" fmla="*/ 49 h 64"/>
                <a:gd name="T62" fmla="*/ 29 w 67"/>
                <a:gd name="T6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4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0" y="43"/>
                    <a:pt x="1" y="44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3"/>
                    <a:pt x="26" y="63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3"/>
                    <a:pt x="28" y="6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0" y="64"/>
                    <a:pt x="60" y="64"/>
                    <a:pt x="61" y="64"/>
                  </a:cubicBezTo>
                  <a:cubicBezTo>
                    <a:pt x="61" y="63"/>
                    <a:pt x="61" y="63"/>
                    <a:pt x="61" y="6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27" y="42"/>
                  </a:lnTo>
                  <a:close/>
                  <a:moveTo>
                    <a:pt x="38" y="49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38" y="49"/>
                  </a:lnTo>
                  <a:close/>
                  <a:moveTo>
                    <a:pt x="29" y="58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2640" y="1950085"/>
              <a:ext cx="4589145" cy="1691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438182" y="1170628"/>
              <a:ext cx="3317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ToolLLM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78AD33-9584-D738-4439-8743D77C2451}"/>
              </a:ext>
            </a:extLst>
          </p:cNvPr>
          <p:cNvGrpSpPr/>
          <p:nvPr/>
        </p:nvGrpSpPr>
        <p:grpSpPr>
          <a:xfrm>
            <a:off x="6230764" y="1151026"/>
            <a:ext cx="5009515" cy="2084616"/>
            <a:chOff x="6306185" y="1151979"/>
            <a:chExt cx="5009515" cy="2084616"/>
          </a:xfrm>
        </p:grpSpPr>
        <p:sp>
          <p:nvSpPr>
            <p:cNvPr id="10" name="Freeform 90"/>
            <p:cNvSpPr>
              <a:spLocks noEditPoints="1"/>
            </p:cNvSpPr>
            <p:nvPr/>
          </p:nvSpPr>
          <p:spPr bwMode="auto">
            <a:xfrm>
              <a:off x="6384134" y="1304962"/>
              <a:ext cx="436699" cy="451550"/>
            </a:xfrm>
            <a:custGeom>
              <a:avLst/>
              <a:gdLst>
                <a:gd name="T0" fmla="*/ 28 w 62"/>
                <a:gd name="T1" fmla="*/ 25 h 62"/>
                <a:gd name="T2" fmla="*/ 28 w 62"/>
                <a:gd name="T3" fmla="*/ 28 h 62"/>
                <a:gd name="T4" fmla="*/ 27 w 62"/>
                <a:gd name="T5" fmla="*/ 29 h 62"/>
                <a:gd name="T6" fmla="*/ 25 w 62"/>
                <a:gd name="T7" fmla="*/ 28 h 62"/>
                <a:gd name="T8" fmla="*/ 4 w 62"/>
                <a:gd name="T9" fmla="*/ 7 h 62"/>
                <a:gd name="T10" fmla="*/ 4 w 62"/>
                <a:gd name="T11" fmla="*/ 15 h 62"/>
                <a:gd name="T12" fmla="*/ 2 w 62"/>
                <a:gd name="T13" fmla="*/ 17 h 62"/>
                <a:gd name="T14" fmla="*/ 0 w 62"/>
                <a:gd name="T15" fmla="*/ 15 h 62"/>
                <a:gd name="T16" fmla="*/ 0 w 62"/>
                <a:gd name="T17" fmla="*/ 2 h 62"/>
                <a:gd name="T18" fmla="*/ 2 w 62"/>
                <a:gd name="T19" fmla="*/ 0 h 62"/>
                <a:gd name="T20" fmla="*/ 15 w 62"/>
                <a:gd name="T21" fmla="*/ 0 h 62"/>
                <a:gd name="T22" fmla="*/ 17 w 62"/>
                <a:gd name="T23" fmla="*/ 2 h 62"/>
                <a:gd name="T24" fmla="*/ 15 w 62"/>
                <a:gd name="T25" fmla="*/ 4 h 62"/>
                <a:gd name="T26" fmla="*/ 7 w 62"/>
                <a:gd name="T27" fmla="*/ 4 h 62"/>
                <a:gd name="T28" fmla="*/ 28 w 62"/>
                <a:gd name="T29" fmla="*/ 25 h 62"/>
                <a:gd name="T30" fmla="*/ 60 w 62"/>
                <a:gd name="T31" fmla="*/ 46 h 62"/>
                <a:gd name="T32" fmla="*/ 58 w 62"/>
                <a:gd name="T33" fmla="*/ 48 h 62"/>
                <a:gd name="T34" fmla="*/ 58 w 62"/>
                <a:gd name="T35" fmla="*/ 55 h 62"/>
                <a:gd name="T36" fmla="*/ 37 w 62"/>
                <a:gd name="T37" fmla="*/ 34 h 62"/>
                <a:gd name="T38" fmla="*/ 34 w 62"/>
                <a:gd name="T39" fmla="*/ 34 h 62"/>
                <a:gd name="T40" fmla="*/ 34 w 62"/>
                <a:gd name="T41" fmla="*/ 37 h 62"/>
                <a:gd name="T42" fmla="*/ 55 w 62"/>
                <a:gd name="T43" fmla="*/ 58 h 62"/>
                <a:gd name="T44" fmla="*/ 47 w 62"/>
                <a:gd name="T45" fmla="*/ 58 h 62"/>
                <a:gd name="T46" fmla="*/ 45 w 62"/>
                <a:gd name="T47" fmla="*/ 60 h 62"/>
                <a:gd name="T48" fmla="*/ 47 w 62"/>
                <a:gd name="T49" fmla="*/ 62 h 62"/>
                <a:gd name="T50" fmla="*/ 60 w 62"/>
                <a:gd name="T51" fmla="*/ 62 h 62"/>
                <a:gd name="T52" fmla="*/ 62 w 62"/>
                <a:gd name="T53" fmla="*/ 60 h 62"/>
                <a:gd name="T54" fmla="*/ 62 w 62"/>
                <a:gd name="T55" fmla="*/ 48 h 62"/>
                <a:gd name="T56" fmla="*/ 60 w 62"/>
                <a:gd name="T57" fmla="*/ 46 h 62"/>
                <a:gd name="T58" fmla="*/ 60 w 62"/>
                <a:gd name="T59" fmla="*/ 0 h 62"/>
                <a:gd name="T60" fmla="*/ 47 w 62"/>
                <a:gd name="T61" fmla="*/ 0 h 62"/>
                <a:gd name="T62" fmla="*/ 45 w 62"/>
                <a:gd name="T63" fmla="*/ 2 h 62"/>
                <a:gd name="T64" fmla="*/ 47 w 62"/>
                <a:gd name="T65" fmla="*/ 4 h 62"/>
                <a:gd name="T66" fmla="*/ 55 w 62"/>
                <a:gd name="T67" fmla="*/ 4 h 62"/>
                <a:gd name="T68" fmla="*/ 34 w 62"/>
                <a:gd name="T69" fmla="*/ 25 h 62"/>
                <a:gd name="T70" fmla="*/ 34 w 62"/>
                <a:gd name="T71" fmla="*/ 28 h 62"/>
                <a:gd name="T72" fmla="*/ 36 w 62"/>
                <a:gd name="T73" fmla="*/ 29 h 62"/>
                <a:gd name="T74" fmla="*/ 37 w 62"/>
                <a:gd name="T75" fmla="*/ 28 h 62"/>
                <a:gd name="T76" fmla="*/ 58 w 62"/>
                <a:gd name="T77" fmla="*/ 7 h 62"/>
                <a:gd name="T78" fmla="*/ 58 w 62"/>
                <a:gd name="T79" fmla="*/ 15 h 62"/>
                <a:gd name="T80" fmla="*/ 60 w 62"/>
                <a:gd name="T81" fmla="*/ 17 h 62"/>
                <a:gd name="T82" fmla="*/ 62 w 62"/>
                <a:gd name="T83" fmla="*/ 15 h 62"/>
                <a:gd name="T84" fmla="*/ 62 w 62"/>
                <a:gd name="T85" fmla="*/ 2 h 62"/>
                <a:gd name="T86" fmla="*/ 60 w 62"/>
                <a:gd name="T87" fmla="*/ 0 h 62"/>
                <a:gd name="T88" fmla="*/ 25 w 62"/>
                <a:gd name="T89" fmla="*/ 34 h 62"/>
                <a:gd name="T90" fmla="*/ 4 w 62"/>
                <a:gd name="T91" fmla="*/ 55 h 62"/>
                <a:gd name="T92" fmla="*/ 4 w 62"/>
                <a:gd name="T93" fmla="*/ 48 h 62"/>
                <a:gd name="T94" fmla="*/ 2 w 62"/>
                <a:gd name="T95" fmla="*/ 46 h 62"/>
                <a:gd name="T96" fmla="*/ 0 w 62"/>
                <a:gd name="T97" fmla="*/ 48 h 62"/>
                <a:gd name="T98" fmla="*/ 0 w 62"/>
                <a:gd name="T99" fmla="*/ 60 h 62"/>
                <a:gd name="T100" fmla="*/ 2 w 62"/>
                <a:gd name="T101" fmla="*/ 62 h 62"/>
                <a:gd name="T102" fmla="*/ 15 w 62"/>
                <a:gd name="T103" fmla="*/ 62 h 62"/>
                <a:gd name="T104" fmla="*/ 17 w 62"/>
                <a:gd name="T105" fmla="*/ 60 h 62"/>
                <a:gd name="T106" fmla="*/ 15 w 62"/>
                <a:gd name="T107" fmla="*/ 58 h 62"/>
                <a:gd name="T108" fmla="*/ 7 w 62"/>
                <a:gd name="T109" fmla="*/ 58 h 62"/>
                <a:gd name="T110" fmla="*/ 28 w 62"/>
                <a:gd name="T111" fmla="*/ 37 h 62"/>
                <a:gd name="T112" fmla="*/ 28 w 62"/>
                <a:gd name="T113" fmla="*/ 34 h 62"/>
                <a:gd name="T114" fmla="*/ 25 w 62"/>
                <a:gd name="T115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62">
                  <a:moveTo>
                    <a:pt x="28" y="25"/>
                  </a:moveTo>
                  <a:cubicBezTo>
                    <a:pt x="29" y="26"/>
                    <a:pt x="29" y="27"/>
                    <a:pt x="28" y="28"/>
                  </a:cubicBez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8" y="25"/>
                  </a:lnTo>
                  <a:close/>
                  <a:moveTo>
                    <a:pt x="60" y="46"/>
                  </a:moveTo>
                  <a:cubicBezTo>
                    <a:pt x="59" y="46"/>
                    <a:pt x="58" y="46"/>
                    <a:pt x="58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4" y="35"/>
                    <a:pt x="34" y="36"/>
                    <a:pt x="34" y="3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1"/>
                    <a:pt x="46" y="62"/>
                    <a:pt x="47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1"/>
                    <a:pt x="62" y="60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6"/>
                    <a:pt x="61" y="46"/>
                    <a:pt x="60" y="46"/>
                  </a:cubicBezTo>
                  <a:close/>
                  <a:moveTo>
                    <a:pt x="6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1"/>
                    <a:pt x="45" y="2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6"/>
                    <a:pt x="34" y="27"/>
                    <a:pt x="34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6"/>
                    <a:pt x="59" y="17"/>
                    <a:pt x="60" y="17"/>
                  </a:cubicBezTo>
                  <a:cubicBezTo>
                    <a:pt x="61" y="17"/>
                    <a:pt x="62" y="16"/>
                    <a:pt x="62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25" y="34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7" y="59"/>
                    <a:pt x="16" y="58"/>
                    <a:pt x="1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6"/>
                    <a:pt x="29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6306185" y="1865630"/>
              <a:ext cx="5009515" cy="13709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ToolBench是一个高质量的指令调整数据集，用于工具使用，它是使用最新的ChatGPT自动构建的。它包含超过100,000个使用各种工具的指令，涵盖单工具和多工具场景。</a:t>
              </a:r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7019847" y="1151979"/>
              <a:ext cx="3411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ToolBench</a:t>
              </a:r>
              <a:endParaRPr lang="en-US" dirty="0"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Function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from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GPT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3322333" y="221244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 err="1">
                <a:latin typeface="+mn-lt"/>
                <a:ea typeface="+mn-ea"/>
                <a:cs typeface="+mn-ea"/>
                <a:sym typeface="+mn-lt"/>
              </a:rPr>
              <a:t>，并生成符合函数签名的JSON作为响应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504" y="944017"/>
              <a:ext cx="42462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Hugging GPT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0180" y="977354"/>
            <a:ext cx="359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Pandas AI</a:t>
            </a: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311326" y="284783"/>
              <a:ext cx="39693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TrafficGPT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9408" y="309490"/>
            <a:ext cx="367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TrafficGPT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895" y="309490"/>
            <a:ext cx="458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RestGPT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项目进度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总结与展望</a:t>
            </a: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4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1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4279869" cy="12309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数据集</a:t>
              </a:r>
              <a:r>
                <a:rPr lang="en-US" altLang="zh-CN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--Geolife</a:t>
              </a:r>
            </a:p>
            <a:p>
              <a:pPr lvl="0"/>
              <a:endParaRPr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62886" y="858592"/>
              <a:ext cx="4614419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Scikit-Mobility</a:t>
              </a: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25" y="907126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9137B-3DE2-AA34-04D7-2B3B35A892DD}"/>
              </a:ext>
            </a:extLst>
          </p:cNvPr>
          <p:cNvSpPr txBox="1"/>
          <p:nvPr/>
        </p:nvSpPr>
        <p:spPr>
          <a:xfrm>
            <a:off x="634663" y="2105287"/>
            <a:ext cx="5258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以合适数据结构来表达轨迹数据和流量数据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TrajDataFrame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, 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FlowDataFrame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提取轨迹数据中的个体与集体特征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displacement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, feature distance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评估隐私风险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C37DA48-2CE3-DEE9-5672-D6FC19ACB691}"/>
              </a:ext>
            </a:extLst>
          </p:cNvPr>
          <p:cNvSpPr txBox="1"/>
          <p:nvPr/>
        </p:nvSpPr>
        <p:spPr>
          <a:xfrm>
            <a:off x="6471030" y="2105287"/>
            <a:ext cx="46144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用标准迁移模型生成流量数据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gravity model, radiation model, etc.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管理和预处理多种格式的数据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(filtering, compress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用标准数学模型生成轨迹数据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(random walk models, exploration and preferential return model)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C7C361A-7C45-5D86-BF7F-DBAE305C89B0}"/>
              </a:ext>
            </a:extLst>
          </p:cNvPr>
          <p:cNvSpPr/>
          <p:nvPr/>
        </p:nvSpPr>
        <p:spPr>
          <a:xfrm>
            <a:off x="6070096" y="1842127"/>
            <a:ext cx="45719" cy="356173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5066" y="521593"/>
            <a:ext cx="371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前期探究</a:t>
            </a:r>
            <a:endParaRPr lang="en-US" altLang="zh-CN" sz="44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Prompt &amp; Agent</a:t>
            </a:r>
          </a:p>
        </p:txBody>
      </p:sp>
      <p:sp>
        <p:nvSpPr>
          <p:cNvPr id="33" name="矩形 32"/>
          <p:cNvSpPr/>
          <p:nvPr/>
        </p:nvSpPr>
        <p:spPr>
          <a:xfrm flipV="1">
            <a:off x="4999293" y="412039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模型结构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Initial Model Structure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2711778" y="774838"/>
              <a:ext cx="6980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</a:t>
              </a:r>
              <a:r>
                <a:rPr lang="en-US" altLang="zh-CN" sz="4400" b="1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Mobility功能封装</a:t>
              </a:r>
              <a:endPara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1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06" y="1555177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03" y="1553907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110" y="1554699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846192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864910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576577" y="771959"/>
              <a:ext cx="46888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 Bench</a:t>
              </a: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未来进度安排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913600" y="2170902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未来规划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984958" y="1080886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Mobility Bench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的问题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Scikit-Mobility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库的功能封装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Retrieval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对任务的语义理解，使之可以完成更高阶的语义任务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设计用户交互界面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等库的支持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............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771528" y="3062816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45" y="1202690"/>
            <a:ext cx="10018395" cy="45942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18968" y="676364"/>
              <a:ext cx="2646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进度安排</a:t>
              </a: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929" y="309490"/>
            <a:ext cx="47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参考资料和文献</a:t>
            </a: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python.langchain.com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/pdf/2210.03629.pdf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/pdf/2307.16789.pdf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-cookbook/blob/main/examples/</a:t>
            </a:r>
            <a:r>
              <a:rPr lang="en-US" altLang="zh-CN" u="sng" dirty="0" err="1"/>
              <a:t>How_to_call_functions_with_chat_models.ipynb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u="sng" dirty="0"/>
              <a:t>https://</a:t>
            </a:r>
            <a:r>
              <a:rPr lang="en-US" altLang="zh-CN" u="sng" dirty="0" err="1"/>
              <a:t>platform.openai.com</a:t>
            </a:r>
            <a:r>
              <a:rPr lang="en-US" altLang="zh-CN" u="sng" dirty="0"/>
              <a:t>/docs/guides/</a:t>
            </a:r>
            <a:r>
              <a:rPr lang="en-US" altLang="zh-CN" u="sng" dirty="0" err="1"/>
              <a:t>gpt</a:t>
            </a:r>
            <a:r>
              <a:rPr lang="en-US" altLang="zh-CN" u="sng" dirty="0"/>
              <a:t>/function-calling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 dirty="0"/>
              <a:t>https://scikit-</a:t>
            </a:r>
            <a:r>
              <a:rPr lang="en-US" altLang="zh-CN" u="sng" dirty="0" err="1"/>
              <a:t>mobility.github.io</a:t>
            </a:r>
            <a:r>
              <a:rPr lang="en-US" altLang="zh-CN" u="sng" dirty="0"/>
              <a:t>/scikit-mobility/</a:t>
            </a:r>
            <a:r>
              <a:rPr lang="en-US" altLang="zh-CN" u="sng" dirty="0" err="1"/>
              <a:t>index.html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/pdf/2303.17580.pdf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/pdf/2306.06624.pdf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https://github.com/gventuri/pandas-ai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u="sng" dirty="0">
                <a:sym typeface="+mn-ea"/>
              </a:rPr>
              <a:t>https://</a:t>
            </a:r>
            <a:r>
              <a:rPr lang="en-US" altLang="zh-CN" u="sng" dirty="0" err="1">
                <a:sym typeface="+mn-ea"/>
              </a:rPr>
              <a:t>arxiv.org</a:t>
            </a:r>
            <a:r>
              <a:rPr lang="en-US" altLang="zh-CN" u="sng" dirty="0">
                <a:sym typeface="+mn-ea"/>
              </a:rPr>
              <a:t>/pdf/2309.06719.pdf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www.microsoft.com</a:t>
            </a:r>
            <a:r>
              <a:rPr lang="en-US" altLang="zh-CN" u="sng" dirty="0"/>
              <a:t>/</a:t>
            </a:r>
            <a:r>
              <a:rPr lang="en-US" altLang="zh-CN" u="sng" dirty="0" err="1"/>
              <a:t>en</a:t>
            </a:r>
            <a:r>
              <a:rPr lang="en-US" altLang="zh-CN" u="sng" dirty="0"/>
              <a:t>-us/research/publication/</a:t>
            </a:r>
            <a:r>
              <a:rPr lang="en-US" altLang="zh-CN" u="sng" dirty="0" err="1"/>
              <a:t>geolife</a:t>
            </a:r>
            <a:r>
              <a:rPr lang="en-US" altLang="zh-CN" u="sng" dirty="0"/>
              <a:t>-</a:t>
            </a:r>
            <a:r>
              <a:rPr lang="en-US" altLang="zh-CN" u="sng" dirty="0" err="1"/>
              <a:t>gps</a:t>
            </a:r>
            <a:r>
              <a:rPr lang="en-US" altLang="zh-CN" u="sng" dirty="0"/>
              <a:t>-trajectory-dataset-user-guide/</a:t>
            </a:r>
          </a:p>
          <a:p>
            <a:endParaRPr lang="en-US" altLang="zh-CN" u="sng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研究背景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在现代城市交通、物流运输等行业发展过程中，从业人员面临着大量且目标多样的时空数据处理任务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</a:p>
        </p:txBody>
      </p:sp>
      <p:sp>
        <p:nvSpPr>
          <p:cNvPr id="11" name="Rectangle 56"/>
          <p:cNvSpPr/>
          <p:nvPr/>
        </p:nvSpPr>
        <p:spPr>
          <a:xfrm>
            <a:off x="1200785" y="2297431"/>
            <a:ext cx="6185535" cy="29188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核心问题：利用</a:t>
            </a:r>
            <a:r>
              <a:rPr lang="en-US" altLang="zh-CN" sz="2000" b="1" spc="300" dirty="0">
                <a:solidFill>
                  <a:srgbClr val="2F2E41"/>
                </a:solidFill>
                <a:latin typeface="+mn-ea"/>
                <a:sym typeface="+mn-ea"/>
              </a:rPr>
              <a:t>GPT</a:t>
            </a: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解析用户语义，提取问题，制定计划，获得执行结果。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输入：用户的自然语言需求，时空轨迹数据（轨迹、流数据）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输出：处理后的轨迹数据、可视化的行程轨迹图、针对轨迹数据的文字分析等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3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342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研究意义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 Prospects</a:t>
            </a: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研究阶段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相关工作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10" y="309489"/>
            <a:ext cx="6136640" cy="6323965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1696</Words>
  <Application>Microsoft Macintosh PowerPoint</Application>
  <PresentationFormat>宽屏</PresentationFormat>
  <Paragraphs>185</Paragraphs>
  <Slides>30</Slides>
  <Notes>30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Microsoft YaHei</vt:lpstr>
      <vt:lpstr>Microsoft YaHei</vt:lpstr>
      <vt:lpstr>微软雅黑 Light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天乐 伦</cp:lastModifiedBy>
  <cp:revision>195</cp:revision>
  <dcterms:created xsi:type="dcterms:W3CDTF">2023-10-25T15:02:10Z</dcterms:created>
  <dcterms:modified xsi:type="dcterms:W3CDTF">2023-10-25T15:46:46Z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